
<file path=[Content_Types].xml><?xml version="1.0" encoding="utf-8"?>
<Types xmlns="http://schemas.openxmlformats.org/package/2006/content-types">
  <Default ContentType="image/svg+xml" Extension="svg"/>
  <Default ContentType="application/xml" Extension="xml"/>
  <Default ContentType="image/png" Extension="png"/>
  <Default ContentType="image/jpeg" Extension="jpe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ms-office.chartstyle+xml" PartName="/ppt/charts/style1.xml"/>
  <Override ContentType="application/vnd.ms-office.chartstyle+xml" PartName="/ppt/charts/style2.xml"/>
  <Override ContentType="application/vnd.ms-office.chartcolorstyle+xml" PartName="/ppt/charts/colors1.xml"/>
  <Override ContentType="application/vnd.ms-office.chartcolorstyle+xml" PartName="/ppt/charts/colors2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2.xml"/>
  <Override ContentType="application/vnd.openxmlformats-officedocument.drawingml.chart+xml" PartName="/ppt/charts/chart1.xml"/>
  <Override ContentType="application/vnd.openxmlformats-officedocument.presentationml.viewProps+xml" PartName="/ppt/viewProps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715000" cx="9144000"/>
  <p:notesSz cx="6858000" cy="9144000"/>
  <p:defaultTextStyle>
    <a:defPPr lvl="0">
      <a:defRPr lang="es-ES"/>
    </a:defPPr>
    <a:lvl1pPr defTabSz="4572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4572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4572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4572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4572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4572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4572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4572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4572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1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80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1.xml"/><Relationship Id="rId3" Type="http://schemas.openxmlformats.org/officeDocument/2006/relationships/presProps" Target="presProps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egulatorio\Downloads\WhatsApp%20Image%202022-10-25%20at%202.02.41%20P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051137357830275"/>
          <c:y val="0.10648148148148148"/>
          <c:w val="0.48888888888888887"/>
          <c:h val="0.81481481481481477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2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BD9-467D-AF12-12D5EA9847B6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BD9-467D-AF12-12D5EA9847B6}"/>
              </c:ext>
            </c:extLst>
          </c:dPt>
          <c:dPt>
            <c:idx val="2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BD9-467D-AF12-12D5EA9847B6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BD9-467D-AF12-12D5EA9847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BD9-467D-AF12-12D5EA9847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BD9-467D-AF12-12D5EA9847B6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1BD9-467D-AF12-12D5EA9847B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BD9-467D-AF12-12D5EA9847B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BD9-467D-AF12-12D5EA9847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'Table 1'!$G$14:$G$19</c:f>
              <c:strCache>
                <c:ptCount val="6"/>
                <c:pt idx="0">
                  <c:v>Hidráulico</c:v>
                </c:pt>
                <c:pt idx="1">
                  <c:v>Térmico</c:v>
                </c:pt>
                <c:pt idx="2">
                  <c:v>Eólico</c:v>
                </c:pt>
                <c:pt idx="3">
                  <c:v>Solar</c:v>
                </c:pt>
                <c:pt idx="4">
                  <c:v>Geotérmico</c:v>
                </c:pt>
                <c:pt idx="5">
                  <c:v>Biomasa</c:v>
                </c:pt>
              </c:strCache>
            </c:strRef>
          </c:cat>
          <c:val>
            <c:numRef>
              <c:f>'Table 1'!$H$14:$H$19</c:f>
              <c:numCache>
                <c:formatCode>0</c:formatCode>
                <c:ptCount val="6"/>
                <c:pt idx="0">
                  <c:v>4996.03</c:v>
                </c:pt>
                <c:pt idx="1">
                  <c:v>2075.3200000000002</c:v>
                </c:pt>
                <c:pt idx="2">
                  <c:v>1638.9</c:v>
                </c:pt>
                <c:pt idx="3">
                  <c:v>1245.99</c:v>
                </c:pt>
                <c:pt idx="4">
                  <c:v>50</c:v>
                </c:pt>
                <c:pt idx="5">
                  <c:v>37.64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BD9-467D-AF12-12D5EA9847B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768963254593176"/>
          <c:y val="0.25636410032079321"/>
          <c:w val="0.16453258967629047"/>
          <c:h val="0.468753280839895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Hoja1!$B$2</c:f>
              <c:strCache>
                <c:ptCount val="1"/>
                <c:pt idx="0">
                  <c:v>Capacidad/Efectiva (MW)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58-409D-AD22-3C597084D798}"/>
              </c:ext>
            </c:extLst>
          </c:dPt>
          <c:dPt>
            <c:idx val="1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58-409D-AD22-3C597084D798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E58-409D-AD22-3C597084D79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E58-409D-AD22-3C597084D79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E58-409D-AD22-3C597084D798}"/>
              </c:ext>
            </c:extLst>
          </c:dPt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E58-409D-AD22-3C597084D7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Hoja1!$A$3:$A$7</c:f>
              <c:strCache>
                <c:ptCount val="5"/>
                <c:pt idx="0">
                  <c:v>Hidráulica</c:v>
                </c:pt>
                <c:pt idx="1">
                  <c:v>Térmica</c:v>
                </c:pt>
                <c:pt idx="2">
                  <c:v>Solar</c:v>
                </c:pt>
                <c:pt idx="3">
                  <c:v>Cogenerador</c:v>
                </c:pt>
                <c:pt idx="4">
                  <c:v>Eólica</c:v>
                </c:pt>
              </c:strCache>
            </c:strRef>
          </c:cat>
          <c:val>
            <c:numRef>
              <c:f>Hoja1!$B$3:$B$7</c:f>
              <c:numCache>
                <c:formatCode>#,##0.00</c:formatCode>
                <c:ptCount val="5"/>
                <c:pt idx="0">
                  <c:v>11971.15</c:v>
                </c:pt>
                <c:pt idx="1">
                  <c:v>5695.34</c:v>
                </c:pt>
                <c:pt idx="2" formatCode="General">
                  <c:v>258.66000000000003</c:v>
                </c:pt>
                <c:pt idx="3" formatCode="General">
                  <c:v>192.5</c:v>
                </c:pt>
                <c:pt idx="4" formatCode="General">
                  <c:v>18.420000000000002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E58-409D-AD22-3C597084D7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1C540-0C21-4341-AE9A-F7A64D325D84}" type="datetimeFigureOut">
              <a:rPr lang="es-CO" smtClean="0"/>
              <a:t>25/10/2022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C521B-6E88-4F9F-8787-ADF9B6A2D99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3949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C521B-6E88-4F9F-8787-ADF9B6A2D998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566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C521B-6E88-4F9F-8787-ADF9B6A2D998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7416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C521B-6E88-4F9F-8787-ADF9B6A2D998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9336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C521B-6E88-4F9F-8787-ADF9B6A2D998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54839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C521B-6E88-4F9F-8787-ADF9B6A2D998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43194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72FC-3C15-A245-9AF7-2A3DC0B804E7}" type="datetimeFigureOut">
              <a:rPr lang="es-ES" smtClean="0"/>
              <a:t>25/10/2022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329C-3CF8-3F45-A19F-2A0282661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2244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72FC-3C15-A245-9AF7-2A3DC0B804E7}" type="datetimeFigureOut">
              <a:rPr lang="es-ES" smtClean="0"/>
              <a:t>25/10/2022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329C-3CF8-3F45-A19F-2A0282661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113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72FC-3C15-A245-9AF7-2A3DC0B804E7}" type="datetimeFigureOut">
              <a:rPr lang="es-ES" smtClean="0"/>
              <a:t>25/10/2022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329C-3CF8-3F45-A19F-2A0282661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4290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72FC-3C15-A245-9AF7-2A3DC0B804E7}" type="datetimeFigureOut">
              <a:rPr lang="es-ES" smtClean="0"/>
              <a:t>25/10/2022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329C-3CF8-3F45-A19F-2A0282661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5402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72FC-3C15-A245-9AF7-2A3DC0B804E7}" type="datetimeFigureOut">
              <a:rPr lang="es-ES" smtClean="0"/>
              <a:t>25/10/2022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329C-3CF8-3F45-A19F-2A0282661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7904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72FC-3C15-A245-9AF7-2A3DC0B804E7}" type="datetimeFigureOut">
              <a:rPr lang="es-ES" smtClean="0"/>
              <a:t>25/10/2022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329C-3CF8-3F45-A19F-2A0282661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90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72FC-3C15-A245-9AF7-2A3DC0B804E7}" type="datetimeFigureOut">
              <a:rPr lang="es-ES" smtClean="0"/>
              <a:t>25/10/2022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329C-3CF8-3F45-A19F-2A0282661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7322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72FC-3C15-A245-9AF7-2A3DC0B804E7}" type="datetimeFigureOut">
              <a:rPr lang="es-ES" smtClean="0"/>
              <a:t>25/10/2022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329C-3CF8-3F45-A19F-2A0282661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334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72FC-3C15-A245-9AF7-2A3DC0B804E7}" type="datetimeFigureOut">
              <a:rPr lang="es-ES" smtClean="0"/>
              <a:t>25/10/2022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329C-3CF8-3F45-A19F-2A0282661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564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72FC-3C15-A245-9AF7-2A3DC0B804E7}" type="datetimeFigureOut">
              <a:rPr lang="es-ES" smtClean="0"/>
              <a:t>25/10/2022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329C-3CF8-3F45-A19F-2A0282661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3361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872FC-3C15-A245-9AF7-2A3DC0B804E7}" type="datetimeFigureOut">
              <a:rPr lang="es-ES" smtClean="0"/>
              <a:t>25/10/2022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D329C-3CF8-3F45-A19F-2A0282661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9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872FC-3C15-A245-9AF7-2A3DC0B804E7}" type="datetimeFigureOut">
              <a:rPr lang="es-ES" smtClean="0"/>
              <a:t>25/10/2022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D329C-3CF8-3F45-A19F-2A0282661B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083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24.svg"/><Relationship Id="rId4" Type="http://schemas.openxmlformats.org/officeDocument/2006/relationships/image" Target="../media/image20.sv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8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" r="4751"/>
          <a:stretch/>
        </p:blipFill>
        <p:spPr>
          <a:xfrm>
            <a:off x="0" y="0"/>
            <a:ext cx="9165771" cy="5715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001096" y="2389103"/>
            <a:ext cx="4920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Radiografía de las Energías Renovables en Colombia</a:t>
            </a:r>
            <a:endParaRPr lang="es-CO" sz="28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5" name="Redondear rectángulo de esquina diagonal 4"/>
          <p:cNvSpPr/>
          <p:nvPr/>
        </p:nvSpPr>
        <p:spPr>
          <a:xfrm>
            <a:off x="2480068" y="3506693"/>
            <a:ext cx="3962400" cy="495682"/>
          </a:xfrm>
          <a:prstGeom prst="round2Diag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Alejandro Lucio</a:t>
            </a:r>
          </a:p>
          <a:p>
            <a:pPr algn="ctr"/>
            <a:r>
              <a:rPr lang="es-ES" sz="1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Presidente Junta Directiva</a:t>
            </a:r>
            <a:endParaRPr lang="es-CO" sz="14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001097" y="5050666"/>
            <a:ext cx="4920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20 de octubre de 2022</a:t>
            </a:r>
            <a:endParaRPr lang="es-CO" sz="2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9E6D679-7428-0757-7DC6-6ADFB32864BD}"/>
              </a:ext>
            </a:extLst>
          </p:cNvPr>
          <p:cNvSpPr txBox="1"/>
          <p:nvPr/>
        </p:nvSpPr>
        <p:spPr>
          <a:xfrm>
            <a:off x="2001097" y="4453056"/>
            <a:ext cx="492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27° Congreso MEM</a:t>
            </a:r>
            <a:endParaRPr lang="es-CO" sz="32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576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nta de energía solar en el campo vista aérea de paneles solares">
            <a:extLst>
              <a:ext uri="{FF2B5EF4-FFF2-40B4-BE49-F238E27FC236}">
                <a16:creationId xmlns:a16="http://schemas.microsoft.com/office/drawing/2014/main" id="{F34F1DA4-1CD0-F6BB-B282-0C7C3A696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116" r="363" b="183"/>
          <a:stretch/>
        </p:blipFill>
        <p:spPr bwMode="auto">
          <a:xfrm>
            <a:off x="0" y="0"/>
            <a:ext cx="915675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56EB250-2163-D335-C54E-3AE92F686EBC}"/>
              </a:ext>
            </a:extLst>
          </p:cNvPr>
          <p:cNvSpPr/>
          <p:nvPr/>
        </p:nvSpPr>
        <p:spPr>
          <a:xfrm>
            <a:off x="0" y="1"/>
            <a:ext cx="9144000" cy="5715000"/>
          </a:xfrm>
          <a:prstGeom prst="rect">
            <a:avLst/>
          </a:prstGeom>
          <a:solidFill>
            <a:schemeClr val="tx2">
              <a:lumMod val="50000"/>
              <a:alpha val="6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18BBB87-0FCE-441A-1BDA-F8BDDA73DED2}"/>
              </a:ext>
            </a:extLst>
          </p:cNvPr>
          <p:cNvSpPr txBox="1"/>
          <p:nvPr/>
        </p:nvSpPr>
        <p:spPr>
          <a:xfrm>
            <a:off x="217566" y="1452556"/>
            <a:ext cx="3279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Bahnschrift SemiBold" panose="020B0502040204020203" pitchFamily="34" charset="0"/>
              </a:rPr>
              <a:t>Plan Expansión 2017 - 2031</a:t>
            </a:r>
            <a:endParaRPr lang="es-CO" sz="2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BCADE896-9AAD-3FDD-CC8D-351F57494A4B}"/>
              </a:ext>
            </a:extLst>
          </p:cNvPr>
          <p:cNvSpPr/>
          <p:nvPr/>
        </p:nvSpPr>
        <p:spPr>
          <a:xfrm>
            <a:off x="378112" y="326298"/>
            <a:ext cx="294640" cy="660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3" name="Flecha: cheurón 12">
            <a:extLst>
              <a:ext uri="{FF2B5EF4-FFF2-40B4-BE49-F238E27FC236}">
                <a16:creationId xmlns:a16="http://schemas.microsoft.com/office/drawing/2014/main" id="{812C8CDF-5B7D-12F5-D0C5-F41EC3D78059}"/>
              </a:ext>
            </a:extLst>
          </p:cNvPr>
          <p:cNvSpPr/>
          <p:nvPr/>
        </p:nvSpPr>
        <p:spPr>
          <a:xfrm>
            <a:off x="613809" y="331651"/>
            <a:ext cx="294640" cy="660400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0D5A8F2-0443-CCBF-A245-2B7DC97989A6}"/>
              </a:ext>
            </a:extLst>
          </p:cNvPr>
          <p:cNvSpPr txBox="1"/>
          <p:nvPr/>
        </p:nvSpPr>
        <p:spPr>
          <a:xfrm>
            <a:off x="908448" y="237701"/>
            <a:ext cx="7336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>
                <a:ln>
                  <a:solidFill>
                    <a:schemeClr val="bg1"/>
                  </a:solidFill>
                </a:ln>
                <a:noFill/>
                <a:latin typeface="Bahnschrift SemiBold" panose="020B0502040204020203" pitchFamily="34" charset="0"/>
              </a:rPr>
              <a:t>Panorama</a:t>
            </a:r>
            <a:r>
              <a:rPr lang="es-CO" sz="4400" dirty="0">
                <a:ln>
                  <a:solidFill>
                    <a:schemeClr val="bg1"/>
                  </a:solidFill>
                </a:ln>
                <a:noFill/>
                <a:latin typeface="Bahnschrift SemiBold" panose="020B0502040204020203" pitchFamily="34" charset="0"/>
              </a:rPr>
              <a:t> Renovables 2017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4893D216-73CA-418D-0217-5533602E0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67" y="2197752"/>
            <a:ext cx="5218141" cy="2857164"/>
          </a:xfrm>
          <a:prstGeom prst="rect">
            <a:avLst/>
          </a:prstGeom>
        </p:spPr>
      </p:pic>
      <p:graphicFrame>
        <p:nvGraphicFramePr>
          <p:cNvPr id="38" name="Gráfico 37">
            <a:extLst>
              <a:ext uri="{FF2B5EF4-FFF2-40B4-BE49-F238E27FC236}">
                <a16:creationId xmlns:a16="http://schemas.microsoft.com/office/drawing/2014/main" id="{A11B9C13-7E17-AB27-241F-A034887272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3468466"/>
              </p:ext>
            </p:extLst>
          </p:nvPr>
        </p:nvGraphicFramePr>
        <p:xfrm>
          <a:off x="4843487" y="225473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0" name="CuadroTexto 39">
            <a:extLst>
              <a:ext uri="{FF2B5EF4-FFF2-40B4-BE49-F238E27FC236}">
                <a16:creationId xmlns:a16="http://schemas.microsoft.com/office/drawing/2014/main" id="{67EE08F1-94F5-1758-140B-1326A4524917}"/>
              </a:ext>
            </a:extLst>
          </p:cNvPr>
          <p:cNvSpPr txBox="1"/>
          <p:nvPr/>
        </p:nvSpPr>
        <p:spPr>
          <a:xfrm>
            <a:off x="5531594" y="1452556"/>
            <a:ext cx="3571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Bahnschrift SemiBold" panose="020B0502040204020203" pitchFamily="34" charset="0"/>
              </a:rPr>
              <a:t>Registro proyectos 2017 (MW)</a:t>
            </a:r>
            <a:endParaRPr lang="es-CO" sz="2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B4253162-4590-9A94-2EAF-6836B7F52B13}"/>
              </a:ext>
            </a:extLst>
          </p:cNvPr>
          <p:cNvCxnSpPr>
            <a:cxnSpLocks/>
          </p:cNvCxnSpPr>
          <p:nvPr/>
        </p:nvCxnSpPr>
        <p:spPr>
          <a:xfrm>
            <a:off x="5468112" y="1549686"/>
            <a:ext cx="0" cy="3864666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626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5E3A619D-1992-9064-502D-E4CA68D165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r="53202"/>
          <a:stretch/>
        </p:blipFill>
        <p:spPr>
          <a:xfrm>
            <a:off x="-433" y="-1"/>
            <a:ext cx="2937600" cy="5638801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DC301650-D728-8179-0CC5-C712EF9CA0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21"/>
          <a:stretch/>
        </p:blipFill>
        <p:spPr>
          <a:xfrm>
            <a:off x="0" y="5533571"/>
            <a:ext cx="9144000" cy="206828"/>
          </a:xfrm>
          <a:prstGeom prst="rect">
            <a:avLst/>
          </a:prstGeom>
        </p:spPr>
      </p:pic>
      <p:sp>
        <p:nvSpPr>
          <p:cNvPr id="21" name="Flecha: cheurón 20">
            <a:extLst>
              <a:ext uri="{FF2B5EF4-FFF2-40B4-BE49-F238E27FC236}">
                <a16:creationId xmlns:a16="http://schemas.microsoft.com/office/drawing/2014/main" id="{70898E4B-F096-4728-5282-B6FD1585425B}"/>
              </a:ext>
            </a:extLst>
          </p:cNvPr>
          <p:cNvSpPr/>
          <p:nvPr/>
        </p:nvSpPr>
        <p:spPr>
          <a:xfrm>
            <a:off x="378112" y="326298"/>
            <a:ext cx="294640" cy="660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199D86FB-9C65-D1DB-4869-9D099A60BEB8}"/>
              </a:ext>
            </a:extLst>
          </p:cNvPr>
          <p:cNvSpPr/>
          <p:nvPr/>
        </p:nvSpPr>
        <p:spPr>
          <a:xfrm>
            <a:off x="0" y="0"/>
            <a:ext cx="2937167" cy="5533571"/>
          </a:xfrm>
          <a:prstGeom prst="rect">
            <a:avLst/>
          </a:prstGeom>
          <a:solidFill>
            <a:schemeClr val="tx2">
              <a:lumMod val="50000"/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Flecha: cheurón 21">
            <a:extLst>
              <a:ext uri="{FF2B5EF4-FFF2-40B4-BE49-F238E27FC236}">
                <a16:creationId xmlns:a16="http://schemas.microsoft.com/office/drawing/2014/main" id="{6DB81E83-11AA-8105-448A-DA7882EFCAFD}"/>
              </a:ext>
            </a:extLst>
          </p:cNvPr>
          <p:cNvSpPr/>
          <p:nvPr/>
        </p:nvSpPr>
        <p:spPr>
          <a:xfrm>
            <a:off x="613809" y="331651"/>
            <a:ext cx="294640" cy="660400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37842EC-3D39-7AFB-3011-EA0C2F84CF9A}"/>
              </a:ext>
            </a:extLst>
          </p:cNvPr>
          <p:cNvSpPr txBox="1"/>
          <p:nvPr/>
        </p:nvSpPr>
        <p:spPr>
          <a:xfrm>
            <a:off x="200964" y="3088445"/>
            <a:ext cx="29371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ln>
                  <a:solidFill>
                    <a:schemeClr val="bg1"/>
                  </a:solidFill>
                </a:ln>
                <a:noFill/>
                <a:latin typeface="Bahnschrift SemiBold" panose="020B0502040204020203" pitchFamily="34" charset="0"/>
              </a:rPr>
              <a:t>Suficiente Política Pública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43A63C5-A65F-90A5-57EC-FC2174A469C6}"/>
              </a:ext>
            </a:extLst>
          </p:cNvPr>
          <p:cNvSpPr txBox="1"/>
          <p:nvPr/>
        </p:nvSpPr>
        <p:spPr>
          <a:xfrm>
            <a:off x="3643748" y="1865304"/>
            <a:ext cx="1415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</a:rPr>
              <a:t>Ley 1715</a:t>
            </a:r>
            <a:endParaRPr lang="es-CO" sz="16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EC987120-EA87-3F43-8291-270959B1CF3C}"/>
              </a:ext>
            </a:extLst>
          </p:cNvPr>
          <p:cNvSpPr txBox="1"/>
          <p:nvPr/>
        </p:nvSpPr>
        <p:spPr>
          <a:xfrm>
            <a:off x="5333057" y="1865304"/>
            <a:ext cx="1415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</a:rPr>
              <a:t>Ley 2099</a:t>
            </a:r>
            <a:endParaRPr lang="es-CO" sz="16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298CA3F3-2D09-9D84-1B34-6557EFCB6EAD}"/>
              </a:ext>
            </a:extLst>
          </p:cNvPr>
          <p:cNvSpPr txBox="1"/>
          <p:nvPr/>
        </p:nvSpPr>
        <p:spPr>
          <a:xfrm>
            <a:off x="7280058" y="1865304"/>
            <a:ext cx="1415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</a:rPr>
              <a:t>CONPES Transición</a:t>
            </a:r>
            <a:endParaRPr lang="es-CO" sz="16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</a:endParaRPr>
          </a:p>
        </p:txBody>
      </p:sp>
      <p:grpSp>
        <p:nvGrpSpPr>
          <p:cNvPr id="59" name="Grupo 58">
            <a:extLst>
              <a:ext uri="{FF2B5EF4-FFF2-40B4-BE49-F238E27FC236}">
                <a16:creationId xmlns:a16="http://schemas.microsoft.com/office/drawing/2014/main" id="{B8942C0C-01BC-EA0E-103F-800FF160FF83}"/>
              </a:ext>
            </a:extLst>
          </p:cNvPr>
          <p:cNvGrpSpPr/>
          <p:nvPr/>
        </p:nvGrpSpPr>
        <p:grpSpPr>
          <a:xfrm>
            <a:off x="3901440" y="992051"/>
            <a:ext cx="729950" cy="751840"/>
            <a:chOff x="3901440" y="900611"/>
            <a:chExt cx="842400" cy="843280"/>
          </a:xfrm>
        </p:grpSpPr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59705AE4-FA01-1754-F081-491A60F18E65}"/>
                </a:ext>
              </a:extLst>
            </p:cNvPr>
            <p:cNvSpPr/>
            <p:nvPr/>
          </p:nvSpPr>
          <p:spPr>
            <a:xfrm>
              <a:off x="3901440" y="900611"/>
              <a:ext cx="842400" cy="843280"/>
            </a:xfrm>
            <a:prstGeom prst="ellipse">
              <a:avLst/>
            </a:prstGeom>
            <a:solidFill>
              <a:srgbClr val="31859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50" name="Gráfico 49" descr="Paneles solares contorno">
              <a:extLst>
                <a:ext uri="{FF2B5EF4-FFF2-40B4-BE49-F238E27FC236}">
                  <a16:creationId xmlns:a16="http://schemas.microsoft.com/office/drawing/2014/main" id="{801FB337-0208-315C-CEDA-58CD589A1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69124" y="986698"/>
              <a:ext cx="707031" cy="707031"/>
            </a:xfrm>
            <a:prstGeom prst="rect">
              <a:avLst/>
            </a:prstGeom>
          </p:spPr>
        </p:pic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id="{8B3D5849-CA63-B6F0-4BA7-996A6F044044}"/>
              </a:ext>
            </a:extLst>
          </p:cNvPr>
          <p:cNvGrpSpPr/>
          <p:nvPr/>
        </p:nvGrpSpPr>
        <p:grpSpPr>
          <a:xfrm>
            <a:off x="5590749" y="992051"/>
            <a:ext cx="729950" cy="751840"/>
            <a:chOff x="5590749" y="900611"/>
            <a:chExt cx="842400" cy="843280"/>
          </a:xfrm>
        </p:grpSpPr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CD24C18A-E9F6-96FF-D1D7-26A231A45D9F}"/>
                </a:ext>
              </a:extLst>
            </p:cNvPr>
            <p:cNvSpPr/>
            <p:nvPr/>
          </p:nvSpPr>
          <p:spPr>
            <a:xfrm>
              <a:off x="5590749" y="900611"/>
              <a:ext cx="842400" cy="843280"/>
            </a:xfrm>
            <a:prstGeom prst="ellipse">
              <a:avLst/>
            </a:prstGeom>
            <a:solidFill>
              <a:srgbClr val="6BBCA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52" name="Gráfico 51" descr="Turbinas de viento contorno">
              <a:extLst>
                <a:ext uri="{FF2B5EF4-FFF2-40B4-BE49-F238E27FC236}">
                  <a16:creationId xmlns:a16="http://schemas.microsoft.com/office/drawing/2014/main" id="{E470861C-6779-6A1A-2031-3035C3FCF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79313" y="992051"/>
              <a:ext cx="665271" cy="665271"/>
            </a:xfrm>
            <a:prstGeom prst="rect">
              <a:avLst/>
            </a:prstGeom>
          </p:spPr>
        </p:pic>
      </p:grpSp>
      <p:grpSp>
        <p:nvGrpSpPr>
          <p:cNvPr id="57" name="Grupo 56">
            <a:extLst>
              <a:ext uri="{FF2B5EF4-FFF2-40B4-BE49-F238E27FC236}">
                <a16:creationId xmlns:a16="http://schemas.microsoft.com/office/drawing/2014/main" id="{4559E102-3803-51E0-AD07-2BB308589C1F}"/>
              </a:ext>
            </a:extLst>
          </p:cNvPr>
          <p:cNvGrpSpPr/>
          <p:nvPr/>
        </p:nvGrpSpPr>
        <p:grpSpPr>
          <a:xfrm>
            <a:off x="7537750" y="992051"/>
            <a:ext cx="729950" cy="751840"/>
            <a:chOff x="7537750" y="900611"/>
            <a:chExt cx="842400" cy="843280"/>
          </a:xfrm>
        </p:grpSpPr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8D75B2D1-D053-97F7-0C78-3ABD5556AC39}"/>
                </a:ext>
              </a:extLst>
            </p:cNvPr>
            <p:cNvSpPr/>
            <p:nvPr/>
          </p:nvSpPr>
          <p:spPr>
            <a:xfrm>
              <a:off x="7537750" y="900611"/>
              <a:ext cx="842400" cy="843280"/>
            </a:xfrm>
            <a:prstGeom prst="ellipse">
              <a:avLst/>
            </a:prstGeom>
            <a:solidFill>
              <a:srgbClr val="ADD7B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54" name="Gráfico 53" descr="energía renovable contorno">
              <a:extLst>
                <a:ext uri="{FF2B5EF4-FFF2-40B4-BE49-F238E27FC236}">
                  <a16:creationId xmlns:a16="http://schemas.microsoft.com/office/drawing/2014/main" id="{90B89C9E-67D6-E86E-DE21-21DE4DA1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18467" y="953134"/>
              <a:ext cx="738233" cy="738233"/>
            </a:xfrm>
            <a:prstGeom prst="rect">
              <a:avLst/>
            </a:prstGeom>
          </p:spPr>
        </p:pic>
      </p:grpSp>
      <p:sp>
        <p:nvSpPr>
          <p:cNvPr id="55" name="Rectángulo: esquinas superiores, una redondeada y la otra cortada 54">
            <a:extLst>
              <a:ext uri="{FF2B5EF4-FFF2-40B4-BE49-F238E27FC236}">
                <a16:creationId xmlns:a16="http://schemas.microsoft.com/office/drawing/2014/main" id="{82D5616C-4CA5-9BA0-E86D-EAB52458AD76}"/>
              </a:ext>
            </a:extLst>
          </p:cNvPr>
          <p:cNvSpPr/>
          <p:nvPr/>
        </p:nvSpPr>
        <p:spPr>
          <a:xfrm>
            <a:off x="3227415" y="341724"/>
            <a:ext cx="1881197" cy="206828"/>
          </a:xfrm>
          <a:prstGeom prst="snip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6" name="Rectángulo: esquinas superiores, una redondeada y la otra cortada 55">
            <a:extLst>
              <a:ext uri="{FF2B5EF4-FFF2-40B4-BE49-F238E27FC236}">
                <a16:creationId xmlns:a16="http://schemas.microsoft.com/office/drawing/2014/main" id="{84442E5F-437E-A5B6-7567-832E633A4434}"/>
              </a:ext>
            </a:extLst>
          </p:cNvPr>
          <p:cNvSpPr/>
          <p:nvPr/>
        </p:nvSpPr>
        <p:spPr>
          <a:xfrm>
            <a:off x="3227415" y="2834233"/>
            <a:ext cx="1881197" cy="206828"/>
          </a:xfrm>
          <a:prstGeom prst="snip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 	</a:t>
            </a:r>
            <a:endParaRPr lang="es-CO" dirty="0"/>
          </a:p>
        </p:txBody>
      </p: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2FDE63BB-120B-5EC8-9854-1EA185BB8B0F}"/>
              </a:ext>
            </a:extLst>
          </p:cNvPr>
          <p:cNvCxnSpPr>
            <a:cxnSpLocks/>
          </p:cNvCxnSpPr>
          <p:nvPr/>
        </p:nvCxnSpPr>
        <p:spPr>
          <a:xfrm>
            <a:off x="7002780" y="838200"/>
            <a:ext cx="0" cy="1611879"/>
          </a:xfrm>
          <a:prstGeom prst="line">
            <a:avLst/>
          </a:prstGeom>
          <a:ln w="6350">
            <a:solidFill>
              <a:schemeClr val="bg1">
                <a:lumMod val="9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5" name="Conector recto 1024">
            <a:extLst>
              <a:ext uri="{FF2B5EF4-FFF2-40B4-BE49-F238E27FC236}">
                <a16:creationId xmlns:a16="http://schemas.microsoft.com/office/drawing/2014/main" id="{18BCEC3C-3EC2-6987-4E0B-2A061C4179BD}"/>
              </a:ext>
            </a:extLst>
          </p:cNvPr>
          <p:cNvCxnSpPr>
            <a:cxnSpLocks/>
          </p:cNvCxnSpPr>
          <p:nvPr/>
        </p:nvCxnSpPr>
        <p:spPr>
          <a:xfrm flipH="1">
            <a:off x="5333057" y="2834232"/>
            <a:ext cx="2835583" cy="23268"/>
          </a:xfrm>
          <a:prstGeom prst="line">
            <a:avLst/>
          </a:prstGeom>
          <a:ln w="6350">
            <a:solidFill>
              <a:schemeClr val="bg1">
                <a:lumMod val="9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34" name="Grupo 1033">
            <a:extLst>
              <a:ext uri="{FF2B5EF4-FFF2-40B4-BE49-F238E27FC236}">
                <a16:creationId xmlns:a16="http://schemas.microsoft.com/office/drawing/2014/main" id="{BCB2A9FE-15A5-4709-772C-17BED2752CCE}"/>
              </a:ext>
            </a:extLst>
          </p:cNvPr>
          <p:cNvGrpSpPr/>
          <p:nvPr/>
        </p:nvGrpSpPr>
        <p:grpSpPr>
          <a:xfrm>
            <a:off x="3360983" y="4278522"/>
            <a:ext cx="583200" cy="584775"/>
            <a:chOff x="5590749" y="900611"/>
            <a:chExt cx="842400" cy="843280"/>
          </a:xfrm>
        </p:grpSpPr>
        <p:sp>
          <p:nvSpPr>
            <p:cNvPr id="1035" name="Elipse 1034">
              <a:extLst>
                <a:ext uri="{FF2B5EF4-FFF2-40B4-BE49-F238E27FC236}">
                  <a16:creationId xmlns:a16="http://schemas.microsoft.com/office/drawing/2014/main" id="{ED0FBC6D-0FE0-3F3E-E9AC-CF7D8E34A59E}"/>
                </a:ext>
              </a:extLst>
            </p:cNvPr>
            <p:cNvSpPr/>
            <p:nvPr/>
          </p:nvSpPr>
          <p:spPr>
            <a:xfrm>
              <a:off x="5590749" y="900611"/>
              <a:ext cx="842400" cy="843280"/>
            </a:xfrm>
            <a:prstGeom prst="ellipse">
              <a:avLst/>
            </a:prstGeom>
            <a:solidFill>
              <a:srgbClr val="6BBCA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036" name="Gráfico 1035" descr="Turbinas de viento contorno">
              <a:extLst>
                <a:ext uri="{FF2B5EF4-FFF2-40B4-BE49-F238E27FC236}">
                  <a16:creationId xmlns:a16="http://schemas.microsoft.com/office/drawing/2014/main" id="{D1F483D3-3619-3F95-744F-4CBF2A763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79313" y="992051"/>
              <a:ext cx="665271" cy="665271"/>
            </a:xfrm>
            <a:prstGeom prst="rect">
              <a:avLst/>
            </a:prstGeom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FBE2DD94-5874-AC04-104D-D35C5F23E17E}"/>
              </a:ext>
            </a:extLst>
          </p:cNvPr>
          <p:cNvGrpSpPr/>
          <p:nvPr/>
        </p:nvGrpSpPr>
        <p:grpSpPr>
          <a:xfrm>
            <a:off x="4466164" y="4278522"/>
            <a:ext cx="583200" cy="584775"/>
            <a:chOff x="4958865" y="3409740"/>
            <a:chExt cx="729950" cy="751840"/>
          </a:xfrm>
        </p:grpSpPr>
        <p:sp>
          <p:nvSpPr>
            <p:cNvPr id="1032" name="Elipse 1031">
              <a:extLst>
                <a:ext uri="{FF2B5EF4-FFF2-40B4-BE49-F238E27FC236}">
                  <a16:creationId xmlns:a16="http://schemas.microsoft.com/office/drawing/2014/main" id="{3B8F5C6C-C5D8-80CC-0550-E98ACEB1D8A7}"/>
                </a:ext>
              </a:extLst>
            </p:cNvPr>
            <p:cNvSpPr/>
            <p:nvPr/>
          </p:nvSpPr>
          <p:spPr>
            <a:xfrm>
              <a:off x="4958865" y="3409740"/>
              <a:ext cx="729950" cy="751840"/>
            </a:xfrm>
            <a:prstGeom prst="ellipse">
              <a:avLst/>
            </a:prstGeom>
            <a:solidFill>
              <a:srgbClr val="31859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039" name="Gráfico 1038" descr="energía renovable contorno">
              <a:extLst>
                <a:ext uri="{FF2B5EF4-FFF2-40B4-BE49-F238E27FC236}">
                  <a16:creationId xmlns:a16="http://schemas.microsoft.com/office/drawing/2014/main" id="{09541A87-8D73-BBD0-2854-D3E78482A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021775" y="3456568"/>
              <a:ext cx="639688" cy="658184"/>
            </a:xfrm>
            <a:prstGeom prst="rect">
              <a:avLst/>
            </a:prstGeom>
          </p:spPr>
        </p:pic>
      </p:grpSp>
      <p:sp>
        <p:nvSpPr>
          <p:cNvPr id="1043" name="CuadroTexto 1042">
            <a:extLst>
              <a:ext uri="{FF2B5EF4-FFF2-40B4-BE49-F238E27FC236}">
                <a16:creationId xmlns:a16="http://schemas.microsoft.com/office/drawing/2014/main" id="{731DD65D-B53C-6618-7995-F28A9052F881}"/>
              </a:ext>
            </a:extLst>
          </p:cNvPr>
          <p:cNvSpPr txBox="1"/>
          <p:nvPr/>
        </p:nvSpPr>
        <p:spPr>
          <a:xfrm>
            <a:off x="2937167" y="4937364"/>
            <a:ext cx="14150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</a:rPr>
              <a:t>Hoja de Ruta</a:t>
            </a:r>
          </a:p>
          <a:p>
            <a:pPr algn="ctr"/>
            <a:r>
              <a:rPr lang="es-ES" sz="1100" dirty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</a:rPr>
              <a:t>Offshore</a:t>
            </a:r>
            <a:endParaRPr lang="es-CO" sz="11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048" name="CuadroTexto 1047">
            <a:extLst>
              <a:ext uri="{FF2B5EF4-FFF2-40B4-BE49-F238E27FC236}">
                <a16:creationId xmlns:a16="http://schemas.microsoft.com/office/drawing/2014/main" id="{490B6A74-5C71-4073-57EF-3428BE5D2678}"/>
              </a:ext>
            </a:extLst>
          </p:cNvPr>
          <p:cNvSpPr txBox="1"/>
          <p:nvPr/>
        </p:nvSpPr>
        <p:spPr>
          <a:xfrm>
            <a:off x="4076957" y="4931021"/>
            <a:ext cx="14150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</a:rPr>
              <a:t>Hoja de Ruta</a:t>
            </a:r>
          </a:p>
          <a:p>
            <a:pPr algn="ctr"/>
            <a:r>
              <a:rPr lang="es-ES" sz="1100" dirty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</a:rPr>
              <a:t>Hidrógeno</a:t>
            </a:r>
            <a:endParaRPr lang="es-CO" sz="11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049" name="CuadroTexto 1048">
            <a:extLst>
              <a:ext uri="{FF2B5EF4-FFF2-40B4-BE49-F238E27FC236}">
                <a16:creationId xmlns:a16="http://schemas.microsoft.com/office/drawing/2014/main" id="{C3B77BCF-9DA1-7730-305C-6DD6CB548CE9}"/>
              </a:ext>
            </a:extLst>
          </p:cNvPr>
          <p:cNvSpPr txBox="1"/>
          <p:nvPr/>
        </p:nvSpPr>
        <p:spPr>
          <a:xfrm>
            <a:off x="6465922" y="4937990"/>
            <a:ext cx="14849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</a:rPr>
              <a:t>Decreto </a:t>
            </a:r>
          </a:p>
          <a:p>
            <a:pPr algn="ctr"/>
            <a:r>
              <a:rPr lang="es-ES" sz="1100" dirty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</a:rPr>
              <a:t>570 &amp; </a:t>
            </a:r>
            <a:r>
              <a:rPr lang="es-ES" sz="1100" dirty="0" err="1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</a:rPr>
              <a:t>DERs</a:t>
            </a:r>
            <a:endParaRPr lang="es-CO" sz="11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050" name="CuadroTexto 1049">
            <a:extLst>
              <a:ext uri="{FF2B5EF4-FFF2-40B4-BE49-F238E27FC236}">
                <a16:creationId xmlns:a16="http://schemas.microsoft.com/office/drawing/2014/main" id="{12B6B05A-E34C-8C7D-1CBF-25249B0767E7}"/>
              </a:ext>
            </a:extLst>
          </p:cNvPr>
          <p:cNvSpPr txBox="1"/>
          <p:nvPr/>
        </p:nvSpPr>
        <p:spPr>
          <a:xfrm>
            <a:off x="7674069" y="4907832"/>
            <a:ext cx="12689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</a:rPr>
              <a:t>Decreto Geotermia &amp; H2</a:t>
            </a:r>
            <a:endParaRPr lang="es-CO" sz="11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FF717E14-3354-DF8C-67BD-114223A962E8}"/>
              </a:ext>
            </a:extLst>
          </p:cNvPr>
          <p:cNvGrpSpPr/>
          <p:nvPr/>
        </p:nvGrpSpPr>
        <p:grpSpPr>
          <a:xfrm>
            <a:off x="6911773" y="4285587"/>
            <a:ext cx="583200" cy="584775"/>
            <a:chOff x="6381264" y="3409740"/>
            <a:chExt cx="729950" cy="751840"/>
          </a:xfrm>
        </p:grpSpPr>
        <p:sp>
          <p:nvSpPr>
            <p:cNvPr id="1038" name="Elipse 1037">
              <a:extLst>
                <a:ext uri="{FF2B5EF4-FFF2-40B4-BE49-F238E27FC236}">
                  <a16:creationId xmlns:a16="http://schemas.microsoft.com/office/drawing/2014/main" id="{3824F0B5-BF63-DDCA-D0A3-823C416DC8AA}"/>
                </a:ext>
              </a:extLst>
            </p:cNvPr>
            <p:cNvSpPr/>
            <p:nvPr/>
          </p:nvSpPr>
          <p:spPr>
            <a:xfrm>
              <a:off x="6381264" y="3409740"/>
              <a:ext cx="729950" cy="751840"/>
            </a:xfrm>
            <a:prstGeom prst="ellipse">
              <a:avLst/>
            </a:prstGeom>
            <a:solidFill>
              <a:srgbClr val="ADD7B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054" name="Gráfico 1053" descr="Coche eléctrico contorno">
              <a:extLst>
                <a:ext uri="{FF2B5EF4-FFF2-40B4-BE49-F238E27FC236}">
                  <a16:creationId xmlns:a16="http://schemas.microsoft.com/office/drawing/2014/main" id="{7931DF38-9EFB-54A1-6168-2AB565715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416453" y="3454005"/>
              <a:ext cx="663311" cy="663311"/>
            </a:xfrm>
            <a:prstGeom prst="rect">
              <a:avLst/>
            </a:prstGeom>
          </p:spPr>
        </p:pic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7705B613-B396-7F14-3B34-C41DCAEDEFDE}"/>
              </a:ext>
            </a:extLst>
          </p:cNvPr>
          <p:cNvGrpSpPr/>
          <p:nvPr/>
        </p:nvGrpSpPr>
        <p:grpSpPr>
          <a:xfrm>
            <a:off x="8016954" y="4285587"/>
            <a:ext cx="583200" cy="584775"/>
            <a:chOff x="7803665" y="3409740"/>
            <a:chExt cx="729950" cy="751840"/>
          </a:xfrm>
        </p:grpSpPr>
        <p:sp>
          <p:nvSpPr>
            <p:cNvPr id="1045" name="Elipse 1044">
              <a:extLst>
                <a:ext uri="{FF2B5EF4-FFF2-40B4-BE49-F238E27FC236}">
                  <a16:creationId xmlns:a16="http://schemas.microsoft.com/office/drawing/2014/main" id="{AFA95E7F-8A8E-B225-8035-11C9C622F579}"/>
                </a:ext>
              </a:extLst>
            </p:cNvPr>
            <p:cNvSpPr/>
            <p:nvPr/>
          </p:nvSpPr>
          <p:spPr>
            <a:xfrm>
              <a:off x="7803665" y="3409740"/>
              <a:ext cx="729950" cy="751840"/>
            </a:xfrm>
            <a:prstGeom prst="ellipse">
              <a:avLst/>
            </a:prstGeom>
            <a:solidFill>
              <a:srgbClr val="31859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056" name="Gráfico 1055" descr="Mapa topográfico contorno">
              <a:extLst>
                <a:ext uri="{FF2B5EF4-FFF2-40B4-BE49-F238E27FC236}">
                  <a16:creationId xmlns:a16="http://schemas.microsoft.com/office/drawing/2014/main" id="{4FDB5F8D-0DDC-DA2E-42BB-E329FFE5C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898083" y="3515104"/>
              <a:ext cx="541113" cy="541113"/>
            </a:xfrm>
            <a:prstGeom prst="rect">
              <a:avLst/>
            </a:prstGeom>
          </p:spPr>
        </p:pic>
      </p:grpSp>
      <p:sp>
        <p:nvSpPr>
          <p:cNvPr id="6" name="Elipse 5">
            <a:extLst>
              <a:ext uri="{FF2B5EF4-FFF2-40B4-BE49-F238E27FC236}">
                <a16:creationId xmlns:a16="http://schemas.microsoft.com/office/drawing/2014/main" id="{AA9F81E9-4FA1-57D7-414C-3D7383B444EB}"/>
              </a:ext>
            </a:extLst>
          </p:cNvPr>
          <p:cNvSpPr/>
          <p:nvPr/>
        </p:nvSpPr>
        <p:spPr>
          <a:xfrm>
            <a:off x="5623579" y="3103576"/>
            <a:ext cx="932400" cy="933512"/>
          </a:xfrm>
          <a:prstGeom prst="ellipse">
            <a:avLst/>
          </a:prstGeom>
          <a:solidFill>
            <a:srgbClr val="6BBCA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Gráfico 8" descr="Brújula contorno">
            <a:extLst>
              <a:ext uri="{FF2B5EF4-FFF2-40B4-BE49-F238E27FC236}">
                <a16:creationId xmlns:a16="http://schemas.microsoft.com/office/drawing/2014/main" id="{547B0662-A41B-6EC0-4B8E-7979ADAF93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623579" y="3115760"/>
            <a:ext cx="930998" cy="93099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A1E4E44-B609-F98D-41D5-AE73814890EF}"/>
              </a:ext>
            </a:extLst>
          </p:cNvPr>
          <p:cNvSpPr txBox="1"/>
          <p:nvPr/>
        </p:nvSpPr>
        <p:spPr>
          <a:xfrm>
            <a:off x="5441842" y="4056651"/>
            <a:ext cx="1268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</a:rPr>
              <a:t>Hoja de Ruta</a:t>
            </a:r>
          </a:p>
          <a:p>
            <a:pPr algn="ctr"/>
            <a:r>
              <a:rPr lang="es-ES" sz="1400" dirty="0">
                <a:solidFill>
                  <a:schemeClr val="accent1">
                    <a:lumMod val="75000"/>
                  </a:schemeClr>
                </a:solidFill>
                <a:latin typeface="Bahnschrift SemiBold" panose="020B0502040204020203" pitchFamily="34" charset="0"/>
              </a:rPr>
              <a:t>Transición</a:t>
            </a:r>
            <a:endParaRPr lang="es-CO" sz="1400" dirty="0">
              <a:solidFill>
                <a:schemeClr val="accent1">
                  <a:lumMod val="75000"/>
                </a:schemeClr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140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8856937-BAD2-75F1-3C38-AB9DEB13C7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r="53202"/>
          <a:stretch/>
        </p:blipFill>
        <p:spPr>
          <a:xfrm>
            <a:off x="-433" y="-1"/>
            <a:ext cx="2937600" cy="5638801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DC301650-D728-8179-0CC5-C712EF9CA0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21"/>
          <a:stretch/>
        </p:blipFill>
        <p:spPr>
          <a:xfrm>
            <a:off x="0" y="5533571"/>
            <a:ext cx="9144000" cy="20682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2698FB6-D4B9-19D1-590F-FC688193D9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r="53264"/>
          <a:stretch/>
        </p:blipFill>
        <p:spPr>
          <a:xfrm>
            <a:off x="6206400" y="0"/>
            <a:ext cx="2937600" cy="5533570"/>
          </a:xfrm>
          <a:prstGeom prst="rect">
            <a:avLst/>
          </a:prstGeom>
        </p:spPr>
      </p:pic>
      <p:pic>
        <p:nvPicPr>
          <p:cNvPr id="1026" name="Picture 2" descr="Planta de energía solar en el campo vista aérea de paneles solares">
            <a:extLst>
              <a:ext uri="{FF2B5EF4-FFF2-40B4-BE49-F238E27FC236}">
                <a16:creationId xmlns:a16="http://schemas.microsoft.com/office/drawing/2014/main" id="{F34F1DA4-1CD0-F6BB-B282-0C7C3A696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0"/>
          <a:stretch/>
        </p:blipFill>
        <p:spPr bwMode="auto">
          <a:xfrm>
            <a:off x="2937383" y="-1"/>
            <a:ext cx="3269233" cy="553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56EB250-2163-D335-C54E-3AE92F686EBC}"/>
              </a:ext>
            </a:extLst>
          </p:cNvPr>
          <p:cNvSpPr/>
          <p:nvPr/>
        </p:nvSpPr>
        <p:spPr>
          <a:xfrm>
            <a:off x="0" y="-5"/>
            <a:ext cx="9144000" cy="5533573"/>
          </a:xfrm>
          <a:prstGeom prst="rect">
            <a:avLst/>
          </a:prstGeom>
          <a:solidFill>
            <a:schemeClr val="accent1">
              <a:lumMod val="50000"/>
              <a:alpha val="6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50DDAFAD-29D2-BA1E-3066-4E357C5D9090}"/>
              </a:ext>
            </a:extLst>
          </p:cNvPr>
          <p:cNvCxnSpPr/>
          <p:nvPr/>
        </p:nvCxnSpPr>
        <p:spPr>
          <a:xfrm>
            <a:off x="2937383" y="-3"/>
            <a:ext cx="0" cy="5533573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60897165-8CFC-2C3B-FEE2-5EA9BC9FC00F}"/>
              </a:ext>
            </a:extLst>
          </p:cNvPr>
          <p:cNvCxnSpPr/>
          <p:nvPr/>
        </p:nvCxnSpPr>
        <p:spPr>
          <a:xfrm>
            <a:off x="6206616" y="-4"/>
            <a:ext cx="0" cy="5533573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5D14AFD-281D-74D7-EE5F-9E62305E70F1}"/>
              </a:ext>
            </a:extLst>
          </p:cNvPr>
          <p:cNvSpPr txBox="1"/>
          <p:nvPr/>
        </p:nvSpPr>
        <p:spPr>
          <a:xfrm>
            <a:off x="485444" y="2651852"/>
            <a:ext cx="2603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ln>
                  <a:solidFill>
                    <a:schemeClr val="bg1"/>
                  </a:solidFill>
                </a:ln>
                <a:noFill/>
                <a:latin typeface="Bahnschrift SemiBold" panose="020B0502040204020203" pitchFamily="34" charset="0"/>
              </a:rPr>
              <a:t>13.3 GW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9FE717D-A2C5-37C5-8770-690E8A5EB2DF}"/>
              </a:ext>
            </a:extLst>
          </p:cNvPr>
          <p:cNvSpPr txBox="1"/>
          <p:nvPr/>
        </p:nvSpPr>
        <p:spPr>
          <a:xfrm>
            <a:off x="485444" y="3304380"/>
            <a:ext cx="23000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Proyectos con capacidad asignada</a:t>
            </a:r>
            <a:endParaRPr lang="es-CO" sz="26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934EFB3-9987-1DF1-B312-8B6B9D425B6B}"/>
              </a:ext>
            </a:extLst>
          </p:cNvPr>
          <p:cNvSpPr txBox="1"/>
          <p:nvPr/>
        </p:nvSpPr>
        <p:spPr>
          <a:xfrm>
            <a:off x="3780959" y="3328029"/>
            <a:ext cx="2603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ln>
                  <a:solidFill>
                    <a:schemeClr val="bg1"/>
                  </a:solidFill>
                </a:ln>
                <a:noFill/>
                <a:latin typeface="Bahnschrift SemiBold" panose="020B0502040204020203" pitchFamily="34" charset="0"/>
              </a:rPr>
              <a:t>54.9 GW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824404A-C07B-84FD-9E68-6A0C16F8A8E1}"/>
              </a:ext>
            </a:extLst>
          </p:cNvPr>
          <p:cNvSpPr txBox="1"/>
          <p:nvPr/>
        </p:nvSpPr>
        <p:spPr>
          <a:xfrm>
            <a:off x="3780959" y="3973368"/>
            <a:ext cx="23000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Solicitando capacidad</a:t>
            </a:r>
            <a:endParaRPr lang="es-CO" sz="26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7885868-DAC4-474F-0E36-A2A26220F655}"/>
              </a:ext>
            </a:extLst>
          </p:cNvPr>
          <p:cNvSpPr txBox="1"/>
          <p:nvPr/>
        </p:nvSpPr>
        <p:spPr>
          <a:xfrm>
            <a:off x="6756322" y="3328029"/>
            <a:ext cx="2603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ln>
                  <a:solidFill>
                    <a:schemeClr val="bg1"/>
                  </a:solidFill>
                </a:ln>
                <a:noFill/>
                <a:latin typeface="Bahnschrift SemiBold" panose="020B0502040204020203" pitchFamily="34" charset="0"/>
              </a:rPr>
              <a:t>447 MW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40C1A82-EFA3-6CF3-A02A-6A57623F51EF}"/>
              </a:ext>
            </a:extLst>
          </p:cNvPr>
          <p:cNvSpPr txBox="1"/>
          <p:nvPr/>
        </p:nvSpPr>
        <p:spPr>
          <a:xfrm>
            <a:off x="6756322" y="3980557"/>
            <a:ext cx="23000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AG y GD</a:t>
            </a:r>
            <a:endParaRPr lang="es-CO" sz="26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9AB7BCD-D4A5-F591-2AEE-DB67874A29C4}"/>
              </a:ext>
            </a:extLst>
          </p:cNvPr>
          <p:cNvSpPr txBox="1"/>
          <p:nvPr/>
        </p:nvSpPr>
        <p:spPr>
          <a:xfrm>
            <a:off x="6756322" y="4575478"/>
            <a:ext cx="2300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Bahnschrift SemiBold" panose="020B0502040204020203" pitchFamily="34" charset="0"/>
              </a:rPr>
              <a:t>Conexión aprobada y en análisis</a:t>
            </a:r>
            <a:endParaRPr lang="es-CO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8" name="Flecha: cheurón 27">
            <a:extLst>
              <a:ext uri="{FF2B5EF4-FFF2-40B4-BE49-F238E27FC236}">
                <a16:creationId xmlns:a16="http://schemas.microsoft.com/office/drawing/2014/main" id="{210008FA-6390-C56E-C157-C6033DC92461}"/>
              </a:ext>
            </a:extLst>
          </p:cNvPr>
          <p:cNvSpPr/>
          <p:nvPr/>
        </p:nvSpPr>
        <p:spPr>
          <a:xfrm>
            <a:off x="771701" y="697657"/>
            <a:ext cx="294640" cy="660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4BEA5A84-ADC4-9245-622B-5959678F5F98}"/>
              </a:ext>
            </a:extLst>
          </p:cNvPr>
          <p:cNvGrpSpPr/>
          <p:nvPr/>
        </p:nvGrpSpPr>
        <p:grpSpPr>
          <a:xfrm>
            <a:off x="1230903" y="697657"/>
            <a:ext cx="4663419" cy="660400"/>
            <a:chOff x="1230903" y="697657"/>
            <a:chExt cx="4663419" cy="660400"/>
          </a:xfrm>
        </p:grpSpPr>
        <p:sp>
          <p:nvSpPr>
            <p:cNvPr id="29" name="Flecha: cheurón 28">
              <a:extLst>
                <a:ext uri="{FF2B5EF4-FFF2-40B4-BE49-F238E27FC236}">
                  <a16:creationId xmlns:a16="http://schemas.microsoft.com/office/drawing/2014/main" id="{B1980AEF-ACD7-FC7B-773E-10DC5542284B}"/>
                </a:ext>
              </a:extLst>
            </p:cNvPr>
            <p:cNvSpPr/>
            <p:nvPr/>
          </p:nvSpPr>
          <p:spPr>
            <a:xfrm>
              <a:off x="1230903" y="697657"/>
              <a:ext cx="294640" cy="6604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36" name="Flecha: pentágono 35">
              <a:extLst>
                <a:ext uri="{FF2B5EF4-FFF2-40B4-BE49-F238E27FC236}">
                  <a16:creationId xmlns:a16="http://schemas.microsoft.com/office/drawing/2014/main" id="{2200A52C-7B50-4447-81DC-F900108E49D5}"/>
                </a:ext>
              </a:extLst>
            </p:cNvPr>
            <p:cNvSpPr/>
            <p:nvPr/>
          </p:nvSpPr>
          <p:spPr>
            <a:xfrm>
              <a:off x="1378401" y="697657"/>
              <a:ext cx="4515921" cy="660400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39" name="Flecha: cheurón 38">
            <a:extLst>
              <a:ext uri="{FF2B5EF4-FFF2-40B4-BE49-F238E27FC236}">
                <a16:creationId xmlns:a16="http://schemas.microsoft.com/office/drawing/2014/main" id="{B6A162C1-2203-A462-2211-171D84E18739}"/>
              </a:ext>
            </a:extLst>
          </p:cNvPr>
          <p:cNvSpPr/>
          <p:nvPr/>
        </p:nvSpPr>
        <p:spPr>
          <a:xfrm>
            <a:off x="1007398" y="703010"/>
            <a:ext cx="294640" cy="660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06CB5C41-7D8A-CEB0-261D-BBCB9C3B7C30}"/>
              </a:ext>
            </a:extLst>
          </p:cNvPr>
          <p:cNvSpPr txBox="1"/>
          <p:nvPr/>
        </p:nvSpPr>
        <p:spPr>
          <a:xfrm>
            <a:off x="1449537" y="703010"/>
            <a:ext cx="399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bg1">
                    <a:lumMod val="50000"/>
                  </a:schemeClr>
                </a:solidFill>
                <a:latin typeface="Bahnschrift SemiBold" panose="020B0502040204020203" pitchFamily="34" charset="0"/>
              </a:rPr>
              <a:t>El sector está listo para invertir más de 68 MM USD en proyectos FNCER</a:t>
            </a:r>
            <a:endParaRPr lang="es-CO" sz="2400" dirty="0">
              <a:solidFill>
                <a:schemeClr val="bg1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AF975BD7-2771-9107-130B-550927FEDF02}"/>
              </a:ext>
            </a:extLst>
          </p:cNvPr>
          <p:cNvSpPr/>
          <p:nvPr/>
        </p:nvSpPr>
        <p:spPr>
          <a:xfrm>
            <a:off x="290148" y="2973572"/>
            <a:ext cx="126000" cy="12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2B3BAB57-FEAD-8E13-DD1B-850885E64707}"/>
              </a:ext>
            </a:extLst>
          </p:cNvPr>
          <p:cNvSpPr/>
          <p:nvPr/>
        </p:nvSpPr>
        <p:spPr>
          <a:xfrm>
            <a:off x="3539436" y="3649749"/>
            <a:ext cx="126000" cy="12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A6B19318-38E2-78DC-348D-39651B4C03DE}"/>
              </a:ext>
            </a:extLst>
          </p:cNvPr>
          <p:cNvSpPr/>
          <p:nvPr/>
        </p:nvSpPr>
        <p:spPr>
          <a:xfrm>
            <a:off x="6558070" y="3649749"/>
            <a:ext cx="126000" cy="12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D8FB0F6-65E9-B01E-63E4-21004B90DBD1}"/>
              </a:ext>
            </a:extLst>
          </p:cNvPr>
          <p:cNvSpPr txBox="1"/>
          <p:nvPr/>
        </p:nvSpPr>
        <p:spPr>
          <a:xfrm>
            <a:off x="6742621" y="776000"/>
            <a:ext cx="2603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ln>
                  <a:solidFill>
                    <a:schemeClr val="bg1"/>
                  </a:solidFill>
                </a:ln>
                <a:noFill/>
                <a:latin typeface="Bahnschrift SemiBold" panose="020B0502040204020203" pitchFamily="34" charset="0"/>
              </a:rPr>
              <a:t>2.98 GW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18BBB87-0FCE-441A-1BDA-F8BDDA73DED2}"/>
              </a:ext>
            </a:extLst>
          </p:cNvPr>
          <p:cNvSpPr txBox="1"/>
          <p:nvPr/>
        </p:nvSpPr>
        <p:spPr>
          <a:xfrm>
            <a:off x="6742621" y="1531006"/>
            <a:ext cx="23000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Proyectos </a:t>
            </a:r>
            <a:r>
              <a:rPr lang="es-ES" sz="26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CxC</a:t>
            </a:r>
            <a:r>
              <a:rPr lang="es-ES" sz="2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&amp; SCLPE</a:t>
            </a:r>
            <a:endParaRPr lang="es-CO" sz="26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71DFA35-48DB-55F1-6715-188684319E0E}"/>
              </a:ext>
            </a:extLst>
          </p:cNvPr>
          <p:cNvSpPr/>
          <p:nvPr/>
        </p:nvSpPr>
        <p:spPr>
          <a:xfrm>
            <a:off x="6547325" y="1097720"/>
            <a:ext cx="126000" cy="12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6D2A9BA1-3CFB-C5B4-A289-97CBBBB717F5}"/>
              </a:ext>
            </a:extLst>
          </p:cNvPr>
          <p:cNvCxnSpPr>
            <a:cxnSpLocks/>
          </p:cNvCxnSpPr>
          <p:nvPr/>
        </p:nvCxnSpPr>
        <p:spPr>
          <a:xfrm>
            <a:off x="344088" y="4959154"/>
            <a:ext cx="2224576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19A4DF9B-5D2E-490E-60EF-11134FCF8494}"/>
              </a:ext>
            </a:extLst>
          </p:cNvPr>
          <p:cNvSpPr/>
          <p:nvPr/>
        </p:nvSpPr>
        <p:spPr>
          <a:xfrm>
            <a:off x="545044" y="4896154"/>
            <a:ext cx="126000" cy="12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0B22DBC-53AF-A4D1-9140-510DFFC7A17F}"/>
              </a:ext>
            </a:extLst>
          </p:cNvPr>
          <p:cNvSpPr txBox="1"/>
          <p:nvPr/>
        </p:nvSpPr>
        <p:spPr>
          <a:xfrm>
            <a:off x="382635" y="4621931"/>
            <a:ext cx="589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2022</a:t>
            </a:r>
            <a:endParaRPr lang="es-CO" sz="12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96E10F2-38D7-7FE9-DD28-C1FD1D28A2C7}"/>
              </a:ext>
            </a:extLst>
          </p:cNvPr>
          <p:cNvSpPr txBox="1"/>
          <p:nvPr/>
        </p:nvSpPr>
        <p:spPr>
          <a:xfrm>
            <a:off x="247378" y="5000263"/>
            <a:ext cx="721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n>
                  <a:solidFill>
                    <a:schemeClr val="bg1"/>
                  </a:solidFill>
                </a:ln>
                <a:noFill/>
                <a:latin typeface="Bahnschrift SemiBold" panose="020B0502040204020203" pitchFamily="34" charset="0"/>
              </a:rPr>
              <a:t>1 GW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6743C7CF-FC32-CDE7-1C34-DA6F1258CD73}"/>
              </a:ext>
            </a:extLst>
          </p:cNvPr>
          <p:cNvSpPr/>
          <p:nvPr/>
        </p:nvSpPr>
        <p:spPr>
          <a:xfrm>
            <a:off x="1453831" y="4890983"/>
            <a:ext cx="126000" cy="12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4877F51-3BA2-2DBF-E31C-A9EFAB987757}"/>
              </a:ext>
            </a:extLst>
          </p:cNvPr>
          <p:cNvSpPr txBox="1"/>
          <p:nvPr/>
        </p:nvSpPr>
        <p:spPr>
          <a:xfrm>
            <a:off x="1291422" y="4616760"/>
            <a:ext cx="589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2023</a:t>
            </a:r>
            <a:endParaRPr lang="es-CO" sz="12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47A7870-4836-A6F3-4C7D-DCDFC448FDEE}"/>
              </a:ext>
            </a:extLst>
          </p:cNvPr>
          <p:cNvSpPr txBox="1"/>
          <p:nvPr/>
        </p:nvSpPr>
        <p:spPr>
          <a:xfrm>
            <a:off x="995218" y="5002586"/>
            <a:ext cx="1089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n>
                  <a:solidFill>
                    <a:schemeClr val="bg1"/>
                  </a:solidFill>
                </a:ln>
                <a:noFill/>
                <a:latin typeface="Bahnschrift SemiBold" panose="020B0502040204020203" pitchFamily="34" charset="0"/>
              </a:rPr>
              <a:t>5.3 GW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DEEA66EA-F350-3268-206F-28979A036DF5}"/>
              </a:ext>
            </a:extLst>
          </p:cNvPr>
          <p:cNvSpPr/>
          <p:nvPr/>
        </p:nvSpPr>
        <p:spPr>
          <a:xfrm>
            <a:off x="2246018" y="4890983"/>
            <a:ext cx="126000" cy="12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AF59DBA-960A-0F28-9946-6B39D7787E39}"/>
              </a:ext>
            </a:extLst>
          </p:cNvPr>
          <p:cNvSpPr txBox="1"/>
          <p:nvPr/>
        </p:nvSpPr>
        <p:spPr>
          <a:xfrm>
            <a:off x="2083609" y="4616760"/>
            <a:ext cx="589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2024</a:t>
            </a:r>
            <a:endParaRPr lang="es-CO" sz="12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F53C5E7-DC97-F5A8-A2FD-F6340A4D7BDC}"/>
              </a:ext>
            </a:extLst>
          </p:cNvPr>
          <p:cNvSpPr txBox="1"/>
          <p:nvPr/>
        </p:nvSpPr>
        <p:spPr>
          <a:xfrm>
            <a:off x="2047752" y="4995092"/>
            <a:ext cx="971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n>
                  <a:solidFill>
                    <a:schemeClr val="bg1"/>
                  </a:solidFill>
                </a:ln>
                <a:noFill/>
                <a:latin typeface="Bahnschrift SemiBold" panose="020B0502040204020203" pitchFamily="34" charset="0"/>
              </a:rPr>
              <a:t>4.1 GW</a:t>
            </a:r>
          </a:p>
        </p:txBody>
      </p:sp>
    </p:spTree>
    <p:extLst>
      <p:ext uri="{BB962C8B-B14F-4D97-AF65-F5344CB8AC3E}">
        <p14:creationId xmlns:p14="http://schemas.microsoft.com/office/powerpoint/2010/main" val="2457666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9409C5-21C4-959E-FD1A-1AB3979C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r="53264"/>
          <a:stretch/>
        </p:blipFill>
        <p:spPr>
          <a:xfrm>
            <a:off x="5984238" y="0"/>
            <a:ext cx="3159761" cy="5533570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DC301650-D728-8179-0CC5-C712EF9CA0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21"/>
          <a:stretch/>
        </p:blipFill>
        <p:spPr>
          <a:xfrm>
            <a:off x="0" y="5533571"/>
            <a:ext cx="9144000" cy="206828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199D86FB-9C65-D1DB-4869-9D099A60BEB8}"/>
              </a:ext>
            </a:extLst>
          </p:cNvPr>
          <p:cNvSpPr/>
          <p:nvPr/>
        </p:nvSpPr>
        <p:spPr>
          <a:xfrm>
            <a:off x="5984240" y="0"/>
            <a:ext cx="3159760" cy="5533571"/>
          </a:xfrm>
          <a:prstGeom prst="rect">
            <a:avLst/>
          </a:prstGeom>
          <a:solidFill>
            <a:schemeClr val="tx2">
              <a:lumMod val="50000"/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5D972A79-9B74-57EF-C119-6895432AB617}"/>
              </a:ext>
            </a:extLst>
          </p:cNvPr>
          <p:cNvGrpSpPr/>
          <p:nvPr/>
        </p:nvGrpSpPr>
        <p:grpSpPr>
          <a:xfrm>
            <a:off x="6239907" y="176076"/>
            <a:ext cx="530337" cy="665753"/>
            <a:chOff x="6054608" y="181429"/>
            <a:chExt cx="530337" cy="665753"/>
          </a:xfrm>
        </p:grpSpPr>
        <p:sp>
          <p:nvSpPr>
            <p:cNvPr id="21" name="Flecha: cheurón 20">
              <a:extLst>
                <a:ext uri="{FF2B5EF4-FFF2-40B4-BE49-F238E27FC236}">
                  <a16:creationId xmlns:a16="http://schemas.microsoft.com/office/drawing/2014/main" id="{70898E4B-F096-4728-5282-B6FD1585425B}"/>
                </a:ext>
              </a:extLst>
            </p:cNvPr>
            <p:cNvSpPr/>
            <p:nvPr/>
          </p:nvSpPr>
          <p:spPr>
            <a:xfrm>
              <a:off x="6054608" y="181429"/>
              <a:ext cx="294640" cy="6604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22" name="Flecha: cheurón 21">
              <a:extLst>
                <a:ext uri="{FF2B5EF4-FFF2-40B4-BE49-F238E27FC236}">
                  <a16:creationId xmlns:a16="http://schemas.microsoft.com/office/drawing/2014/main" id="{6DB81E83-11AA-8105-448A-DA7882EFCAFD}"/>
                </a:ext>
              </a:extLst>
            </p:cNvPr>
            <p:cNvSpPr/>
            <p:nvPr/>
          </p:nvSpPr>
          <p:spPr>
            <a:xfrm>
              <a:off x="6290305" y="186782"/>
              <a:ext cx="294640" cy="660400"/>
            </a:xfrm>
            <a:prstGeom prst="chevr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37842EC-3D39-7AFB-3011-EA0C2F84CF9A}"/>
              </a:ext>
            </a:extLst>
          </p:cNvPr>
          <p:cNvSpPr txBox="1"/>
          <p:nvPr/>
        </p:nvSpPr>
        <p:spPr>
          <a:xfrm>
            <a:off x="6085165" y="3548412"/>
            <a:ext cx="3492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>
                <a:ln>
                  <a:solidFill>
                    <a:schemeClr val="bg1"/>
                  </a:solidFill>
                </a:ln>
                <a:noFill/>
                <a:latin typeface="Bahnschrift SemiBold" panose="020B0502040204020203" pitchFamily="34" charset="0"/>
              </a:rPr>
              <a:t>Nuestra Realidad</a:t>
            </a:r>
            <a:endParaRPr lang="es-CO" sz="4000" dirty="0">
              <a:ln>
                <a:solidFill>
                  <a:schemeClr val="bg1"/>
                </a:solidFill>
              </a:ln>
              <a:noFill/>
              <a:latin typeface="Bahnschrift SemiBold" panose="020B0502040204020203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0666E7-EFEB-7BFE-EF48-4C17EA259A97}"/>
              </a:ext>
            </a:extLst>
          </p:cNvPr>
          <p:cNvSpPr txBox="1"/>
          <p:nvPr/>
        </p:nvSpPr>
        <p:spPr>
          <a:xfrm>
            <a:off x="1206" y="1"/>
            <a:ext cx="6003004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 la fecha los proyectos FNCER no han podido entrar al sistema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8F686AF-CB21-7C27-F6D8-A1B02EC3353B}"/>
              </a:ext>
            </a:extLst>
          </p:cNvPr>
          <p:cNvSpPr/>
          <p:nvPr/>
        </p:nvSpPr>
        <p:spPr>
          <a:xfrm>
            <a:off x="1206" y="0"/>
            <a:ext cx="6003004" cy="553357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0DE093-DD0B-339E-EAFB-7EBC178A32DD}"/>
              </a:ext>
            </a:extLst>
          </p:cNvPr>
          <p:cNvSpPr txBox="1"/>
          <p:nvPr/>
        </p:nvSpPr>
        <p:spPr>
          <a:xfrm>
            <a:off x="1651486" y="1413843"/>
            <a:ext cx="3046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2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es-MX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Capacidad Efectiva Neta a la fecha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E84859E-D704-8DD9-FC66-B4109B5641C3}"/>
              </a:ext>
            </a:extLst>
          </p:cNvPr>
          <p:cNvSpPr txBox="1"/>
          <p:nvPr/>
        </p:nvSpPr>
        <p:spPr>
          <a:xfrm>
            <a:off x="122910" y="4473765"/>
            <a:ext cx="5705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Hoy en Colombia solo hay 277 MW FNCER operando, todas plantas menores y ninguna adjudicada en subastas</a:t>
            </a:r>
            <a:endParaRPr lang="es-CO" sz="16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FA4D356D-FF73-9F74-1FDA-519193F938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480187"/>
              </p:ext>
            </p:extLst>
          </p:nvPr>
        </p:nvGraphicFramePr>
        <p:xfrm>
          <a:off x="1070828" y="1751319"/>
          <a:ext cx="4305213" cy="2399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3CC528AE-19F1-92B9-A23B-BE7A4A07BC05}"/>
              </a:ext>
            </a:extLst>
          </p:cNvPr>
          <p:cNvSpPr txBox="1"/>
          <p:nvPr/>
        </p:nvSpPr>
        <p:spPr>
          <a:xfrm>
            <a:off x="42761" y="3860717"/>
            <a:ext cx="57057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Fuente datos: </a:t>
            </a:r>
            <a:r>
              <a:rPr lang="es-MX" sz="1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Paratec</a:t>
            </a:r>
            <a:r>
              <a:rPr lang="es-MX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Oct 2022</a:t>
            </a:r>
            <a:endParaRPr lang="es-CO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74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" r="6129"/>
          <a:stretch/>
        </p:blipFill>
        <p:spPr>
          <a:xfrm>
            <a:off x="0" y="-45244"/>
            <a:ext cx="9154886" cy="580548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250592" y="1388381"/>
            <a:ext cx="33505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Bahnschrift SemiBold" panose="020B0502040204020203" pitchFamily="34" charset="0"/>
              </a:rPr>
              <a:t>Reformas del Mercado</a:t>
            </a:r>
          </a:p>
          <a:p>
            <a:endParaRPr lang="es-ES" sz="2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es-ES" sz="2000" dirty="0">
                <a:solidFill>
                  <a:schemeClr val="bg1"/>
                </a:solidFill>
                <a:latin typeface="Bahnschrift SemiBold" panose="020B0502040204020203" pitchFamily="34" charset="0"/>
              </a:rPr>
              <a:t>Subastas LP y mecanismos contratación</a:t>
            </a:r>
          </a:p>
          <a:p>
            <a:endParaRPr lang="es-ES" sz="2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es-ES" sz="2000" dirty="0">
                <a:solidFill>
                  <a:schemeClr val="bg1"/>
                </a:solidFill>
                <a:latin typeface="Bahnschrift SemiBold" panose="020B0502040204020203" pitchFamily="34" charset="0"/>
              </a:rPr>
              <a:t>Barreras Autogeneración</a:t>
            </a:r>
          </a:p>
          <a:p>
            <a:endParaRPr lang="es-ES" sz="2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es-ES" sz="2000" dirty="0">
                <a:solidFill>
                  <a:schemeClr val="bg1"/>
                </a:solidFill>
                <a:latin typeface="Bahnschrift SemiBold" panose="020B0502040204020203" pitchFamily="34" charset="0"/>
              </a:rPr>
              <a:t>Licencia Ambiental</a:t>
            </a:r>
          </a:p>
          <a:p>
            <a:endParaRPr lang="es-ES" sz="2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r>
              <a:rPr lang="es-ES" sz="2000" dirty="0">
                <a:solidFill>
                  <a:schemeClr val="bg1"/>
                </a:solidFill>
                <a:latin typeface="Bahnschrift SemiBold" panose="020B0502040204020203" pitchFamily="34" charset="0"/>
              </a:rPr>
              <a:t>Consulta Previa</a:t>
            </a:r>
            <a:endParaRPr lang="es-CO" sz="2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1917AC1-B79F-BB42-474C-F779A550271A}"/>
              </a:ext>
            </a:extLst>
          </p:cNvPr>
          <p:cNvSpPr txBox="1"/>
          <p:nvPr/>
        </p:nvSpPr>
        <p:spPr>
          <a:xfrm>
            <a:off x="289972" y="3687445"/>
            <a:ext cx="34670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Necesitamos Avanzar</a:t>
            </a:r>
            <a:endParaRPr lang="es-CO" sz="44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4" name="Gráfico 3" descr="Herramientas contorno">
            <a:extLst>
              <a:ext uri="{FF2B5EF4-FFF2-40B4-BE49-F238E27FC236}">
                <a16:creationId xmlns:a16="http://schemas.microsoft.com/office/drawing/2014/main" id="{1DE3CA24-3EDD-1349-F17E-6AADF2912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144" y="1388381"/>
            <a:ext cx="462717" cy="462717"/>
          </a:xfrm>
          <a:prstGeom prst="rect">
            <a:avLst/>
          </a:prstGeom>
        </p:spPr>
      </p:pic>
      <p:pic>
        <p:nvPicPr>
          <p:cNvPr id="5" name="Gráfico 4" descr="Paneles solares contorno">
            <a:extLst>
              <a:ext uri="{FF2B5EF4-FFF2-40B4-BE49-F238E27FC236}">
                <a16:creationId xmlns:a16="http://schemas.microsoft.com/office/drawing/2014/main" id="{B5389B39-6B0A-E667-3AE9-D2063C727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3147" y="2857500"/>
            <a:ext cx="449714" cy="462717"/>
          </a:xfrm>
          <a:prstGeom prst="rect">
            <a:avLst/>
          </a:prstGeom>
        </p:spPr>
      </p:pic>
      <p:pic>
        <p:nvPicPr>
          <p:cNvPr id="8" name="Gráfico 7" descr="Contrato contorno">
            <a:extLst>
              <a:ext uri="{FF2B5EF4-FFF2-40B4-BE49-F238E27FC236}">
                <a16:creationId xmlns:a16="http://schemas.microsoft.com/office/drawing/2014/main" id="{AF356790-7C4F-B5AF-DC9E-27C1209C3A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86645" y="3517680"/>
            <a:ext cx="462718" cy="462718"/>
          </a:xfrm>
          <a:prstGeom prst="rect">
            <a:avLst/>
          </a:prstGeom>
        </p:spPr>
      </p:pic>
      <p:pic>
        <p:nvPicPr>
          <p:cNvPr id="10" name="Gráfico 9" descr="Apretón de manos contorno">
            <a:extLst>
              <a:ext uri="{FF2B5EF4-FFF2-40B4-BE49-F238E27FC236}">
                <a16:creationId xmlns:a16="http://schemas.microsoft.com/office/drawing/2014/main" id="{E7F96BE5-F911-CB11-E31F-78B1898729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93147" y="4136395"/>
            <a:ext cx="449714" cy="449714"/>
          </a:xfrm>
          <a:prstGeom prst="rect">
            <a:avLst/>
          </a:prstGeom>
        </p:spPr>
      </p:pic>
      <p:pic>
        <p:nvPicPr>
          <p:cNvPr id="7" name="Gráfico 6" descr="Insignia de portapapeles contorno">
            <a:extLst>
              <a:ext uri="{FF2B5EF4-FFF2-40B4-BE49-F238E27FC236}">
                <a16:creationId xmlns:a16="http://schemas.microsoft.com/office/drawing/2014/main" id="{6DF9CB65-C750-3DAF-3D66-EB775CDF78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22115" y="2085425"/>
            <a:ext cx="574612" cy="57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07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9409C5-21C4-959E-FD1A-1AB3979C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r="53264"/>
          <a:stretch/>
        </p:blipFill>
        <p:spPr>
          <a:xfrm>
            <a:off x="5984238" y="0"/>
            <a:ext cx="3159761" cy="5533570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DC301650-D728-8179-0CC5-C712EF9CA0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21"/>
          <a:stretch/>
        </p:blipFill>
        <p:spPr>
          <a:xfrm>
            <a:off x="0" y="5533571"/>
            <a:ext cx="9144000" cy="206828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199D86FB-9C65-D1DB-4869-9D099A60BEB8}"/>
              </a:ext>
            </a:extLst>
          </p:cNvPr>
          <p:cNvSpPr/>
          <p:nvPr/>
        </p:nvSpPr>
        <p:spPr>
          <a:xfrm>
            <a:off x="5984240" y="0"/>
            <a:ext cx="3159760" cy="5533571"/>
          </a:xfrm>
          <a:prstGeom prst="rect">
            <a:avLst/>
          </a:prstGeom>
          <a:solidFill>
            <a:schemeClr val="tx2">
              <a:lumMod val="50000"/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5D972A79-9B74-57EF-C119-6895432AB617}"/>
              </a:ext>
            </a:extLst>
          </p:cNvPr>
          <p:cNvGrpSpPr/>
          <p:nvPr/>
        </p:nvGrpSpPr>
        <p:grpSpPr>
          <a:xfrm>
            <a:off x="6239907" y="176076"/>
            <a:ext cx="530337" cy="665753"/>
            <a:chOff x="6054608" y="181429"/>
            <a:chExt cx="530337" cy="665753"/>
          </a:xfrm>
        </p:grpSpPr>
        <p:sp>
          <p:nvSpPr>
            <p:cNvPr id="21" name="Flecha: cheurón 20">
              <a:extLst>
                <a:ext uri="{FF2B5EF4-FFF2-40B4-BE49-F238E27FC236}">
                  <a16:creationId xmlns:a16="http://schemas.microsoft.com/office/drawing/2014/main" id="{70898E4B-F096-4728-5282-B6FD1585425B}"/>
                </a:ext>
              </a:extLst>
            </p:cNvPr>
            <p:cNvSpPr/>
            <p:nvPr/>
          </p:nvSpPr>
          <p:spPr>
            <a:xfrm>
              <a:off x="6054608" y="181429"/>
              <a:ext cx="294640" cy="660400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22" name="Flecha: cheurón 21">
              <a:extLst>
                <a:ext uri="{FF2B5EF4-FFF2-40B4-BE49-F238E27FC236}">
                  <a16:creationId xmlns:a16="http://schemas.microsoft.com/office/drawing/2014/main" id="{6DB81E83-11AA-8105-448A-DA7882EFCAFD}"/>
                </a:ext>
              </a:extLst>
            </p:cNvPr>
            <p:cNvSpPr/>
            <p:nvPr/>
          </p:nvSpPr>
          <p:spPr>
            <a:xfrm>
              <a:off x="6290305" y="186782"/>
              <a:ext cx="294640" cy="660400"/>
            </a:xfrm>
            <a:prstGeom prst="chevr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37842EC-3D39-7AFB-3011-EA0C2F84CF9A}"/>
              </a:ext>
            </a:extLst>
          </p:cNvPr>
          <p:cNvSpPr txBox="1"/>
          <p:nvPr/>
        </p:nvSpPr>
        <p:spPr>
          <a:xfrm>
            <a:off x="6085165" y="3223427"/>
            <a:ext cx="34928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>
                <a:ln>
                  <a:solidFill>
                    <a:schemeClr val="bg1"/>
                  </a:solidFill>
                </a:ln>
                <a:noFill/>
                <a:latin typeface="Bahnschrift SemiBold" panose="020B0502040204020203" pitchFamily="34" charset="0"/>
              </a:rPr>
              <a:t>Por</a:t>
            </a:r>
            <a:r>
              <a:rPr lang="es-CO" sz="4000" dirty="0">
                <a:ln>
                  <a:solidFill>
                    <a:schemeClr val="bg1"/>
                  </a:solidFill>
                </a:ln>
                <a:noFill/>
                <a:latin typeface="Bahnschrift SemiBold" panose="020B0502040204020203" pitchFamily="34" charset="0"/>
              </a:rPr>
              <a:t> qué necesitamos Avanzar</a:t>
            </a:r>
          </a:p>
        </p:txBody>
      </p:sp>
      <p:pic>
        <p:nvPicPr>
          <p:cNvPr id="12" name="Imagen 11" descr="Calendario&#10;&#10;Descripción generada automáticamente">
            <a:extLst>
              <a:ext uri="{FF2B5EF4-FFF2-40B4-BE49-F238E27FC236}">
                <a16:creationId xmlns:a16="http://schemas.microsoft.com/office/drawing/2014/main" id="{5BDB0630-5AE0-A319-B4E2-890988138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7"/>
            <a:ext cx="1982285" cy="322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n 15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C9311174-0298-BA77-6130-BADBCAF0B8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22" b="19597"/>
          <a:stretch/>
        </p:blipFill>
        <p:spPr>
          <a:xfrm>
            <a:off x="1982285" y="1427"/>
            <a:ext cx="2051440" cy="32234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n 17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F427D0D6-9E7C-E7C1-7B98-3E576F534A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367" b="10345"/>
          <a:stretch/>
        </p:blipFill>
        <p:spPr>
          <a:xfrm>
            <a:off x="4033725" y="-1"/>
            <a:ext cx="1925626" cy="322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7CF7E6CB-63FC-0D02-72BC-45A9952447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249207"/>
            <a:ext cx="5959351" cy="32843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3957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566557" y="1959114"/>
            <a:ext cx="2100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  <a:latin typeface="Bahnschrift SemiBold" panose="020B0502040204020203" pitchFamily="34" charset="0"/>
              </a:rPr>
              <a:t>TÍTULO</a:t>
            </a:r>
            <a:endParaRPr lang="es-CO" sz="4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566557" y="2591974"/>
            <a:ext cx="4920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>
                <a:solidFill>
                  <a:schemeClr val="bg1"/>
                </a:solidFill>
                <a:latin typeface="Bahnschrift SemiBold" panose="020B0502040204020203" pitchFamily="34" charset="0"/>
              </a:rPr>
              <a:t>Texto</a:t>
            </a:r>
            <a:endParaRPr lang="es-CO" sz="3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72885" y="4123137"/>
            <a:ext cx="4920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  <a:latin typeface="Bahnschrift SemiBold" panose="020B0502040204020203" pitchFamily="34" charset="0"/>
              </a:rPr>
              <a:t>Texto</a:t>
            </a:r>
            <a:endParaRPr lang="es-CO" sz="2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566557" y="675774"/>
            <a:ext cx="21009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dirty="0">
                <a:ln>
                  <a:solidFill>
                    <a:schemeClr val="bg1"/>
                  </a:solidFill>
                </a:ln>
                <a:noFill/>
                <a:latin typeface="Bahnschrift SemiBold" panose="020B0502040204020203" pitchFamily="34" charset="0"/>
              </a:rPr>
              <a:t>#</a:t>
            </a:r>
            <a:endParaRPr lang="es-CO" sz="8800" dirty="0">
              <a:ln>
                <a:solidFill>
                  <a:schemeClr val="bg1"/>
                </a:solidFill>
              </a:ln>
              <a:noFill/>
              <a:latin typeface="Bahnschrift SemiBold" panose="020B0502040204020203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r="4784"/>
          <a:stretch/>
        </p:blipFill>
        <p:spPr>
          <a:xfrm>
            <a:off x="10886" y="-1"/>
            <a:ext cx="9154886" cy="571704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133600" y="3578461"/>
            <a:ext cx="4920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latin typeface="Bahnschrift SemiBold" panose="020B0502040204020203" pitchFamily="34" charset="0"/>
              </a:rPr>
              <a:t>GRACIAS</a:t>
            </a:r>
            <a:endParaRPr lang="es-CO" sz="40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710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